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02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15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32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16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77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67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95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37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70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28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788D-7F00-42BF-BFE4-F16517B05FFF}" type="datetimeFigureOut">
              <a:rPr lang="en-IN" smtClean="0"/>
              <a:t>08-10-2021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56A6B08-25FD-4EC8-8DFA-21BB5F1A12A8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1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2A5B-93D9-436F-887B-327C85F815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Input tax credit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B4479-570F-4176-BD6E-2BD6D3CEA4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469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13342-6536-4D91-A5EE-7AF6DA65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273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649B-51DB-4B7A-98E5-1619A302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Input tax credit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0503-1EA9-4C39-B364-1FF01B5F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basic concept of Input Tax Credit (ITC) is to avoid the </a:t>
            </a:r>
            <a:r>
              <a:rPr lang="en-US" dirty="0">
                <a:solidFill>
                  <a:srgbClr val="FF0000"/>
                </a:solidFill>
              </a:rPr>
              <a:t>cascading effect of tax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608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649B-51DB-4B7A-98E5-1619A302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take input tax credit?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0503-1EA9-4C39-B364-1FF01B5F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 registered person is entitled to take input tax credit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76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649B-51DB-4B7A-98E5-1619A302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inputs are eligible for ITC?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0503-1EA9-4C39-B364-1FF01B5F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Inputs</a:t>
            </a:r>
          </a:p>
          <a:p>
            <a:r>
              <a:rPr lang="en-US" dirty="0"/>
              <a:t>Capital Goods</a:t>
            </a:r>
          </a:p>
          <a:p>
            <a:r>
              <a:rPr lang="en-US" dirty="0"/>
              <a:t>Input Services</a:t>
            </a:r>
            <a:endParaRPr lang="en-IN" dirty="0"/>
          </a:p>
          <a:p>
            <a:pPr marL="0" indent="0">
              <a:buNone/>
            </a:pPr>
            <a:r>
              <a:rPr lang="en-IN" i="1" dirty="0">
                <a:solidFill>
                  <a:srgbClr val="FF0000"/>
                </a:solidFill>
              </a:rPr>
              <a:t>Used </a:t>
            </a:r>
            <a:r>
              <a:rPr lang="en-IN" dirty="0"/>
              <a:t>or intended to be used by the supplier </a:t>
            </a:r>
            <a:r>
              <a:rPr lang="en-IN" i="1" dirty="0">
                <a:solidFill>
                  <a:srgbClr val="FF0000"/>
                </a:solidFill>
              </a:rPr>
              <a:t>in the course or furtherance of business</a:t>
            </a:r>
            <a:r>
              <a:rPr lang="en-IN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8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649B-51DB-4B7A-98E5-1619A302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for taking input tax credit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0503-1EA9-4C39-B364-1FF01B5F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registered person will be entitled to ITC on a supply only if </a:t>
            </a:r>
            <a:r>
              <a:rPr lang="en-US" i="1" dirty="0">
                <a:solidFill>
                  <a:srgbClr val="FF0000"/>
                </a:solidFill>
              </a:rPr>
              <a:t>ALL</a:t>
            </a:r>
            <a:r>
              <a:rPr lang="en-US" dirty="0"/>
              <a:t> the following conditions are satisfied:</a:t>
            </a:r>
          </a:p>
          <a:p>
            <a:r>
              <a:rPr lang="en-US" dirty="0"/>
              <a:t>He </a:t>
            </a:r>
            <a:r>
              <a:rPr lang="en-US" i="1" dirty="0">
                <a:solidFill>
                  <a:srgbClr val="FF0000"/>
                </a:solidFill>
              </a:rPr>
              <a:t>has a tax invoice </a:t>
            </a:r>
            <a:r>
              <a:rPr lang="en-US" dirty="0"/>
              <a:t>/ debit note / other prescribed tax paying documents.</a:t>
            </a:r>
          </a:p>
          <a:p>
            <a:r>
              <a:rPr lang="en-US" dirty="0"/>
              <a:t>He </a:t>
            </a:r>
            <a:r>
              <a:rPr lang="en-US" i="1" dirty="0">
                <a:solidFill>
                  <a:srgbClr val="FF0000"/>
                </a:solidFill>
              </a:rPr>
              <a:t>has received the goods </a:t>
            </a:r>
            <a:r>
              <a:rPr lang="en-US" dirty="0"/>
              <a:t>and / or services.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rgbClr val="FF0000"/>
                </a:solidFill>
              </a:rPr>
              <a:t>tax </a:t>
            </a:r>
            <a:r>
              <a:rPr lang="en-US" dirty="0"/>
              <a:t>charged in respect of such supply </a:t>
            </a:r>
            <a:r>
              <a:rPr lang="en-US" i="1" dirty="0">
                <a:solidFill>
                  <a:srgbClr val="FF0000"/>
                </a:solidFill>
              </a:rPr>
              <a:t>has been actually paid </a:t>
            </a:r>
            <a:r>
              <a:rPr lang="en-US" dirty="0"/>
              <a:t>to the government.</a:t>
            </a:r>
          </a:p>
          <a:p>
            <a:r>
              <a:rPr lang="en-US" dirty="0"/>
              <a:t>He </a:t>
            </a:r>
            <a:r>
              <a:rPr lang="en-US" i="1" dirty="0">
                <a:solidFill>
                  <a:srgbClr val="FF0000"/>
                </a:solidFill>
              </a:rPr>
              <a:t>has furnished the return </a:t>
            </a:r>
            <a:r>
              <a:rPr lang="en-US" dirty="0"/>
              <a:t>under Section 39.</a:t>
            </a:r>
          </a:p>
        </p:txBody>
      </p:sp>
    </p:spTree>
    <p:extLst>
      <p:ext uri="{BB962C8B-B14F-4D97-AF65-F5344CB8AC3E}">
        <p14:creationId xmlns:p14="http://schemas.microsoft.com/office/powerpoint/2010/main" val="46027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649B-51DB-4B7A-98E5-1619A302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for taking input tax credit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0503-1EA9-4C39-B364-1FF01B5F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Additional Conditions:</a:t>
            </a:r>
          </a:p>
          <a:p>
            <a:r>
              <a:rPr lang="en-US" dirty="0"/>
              <a:t>When </a:t>
            </a:r>
            <a:r>
              <a:rPr lang="en-US" i="1" dirty="0">
                <a:solidFill>
                  <a:srgbClr val="FF0000"/>
                </a:solidFill>
              </a:rPr>
              <a:t>goods are received in lots</a:t>
            </a:r>
            <a:r>
              <a:rPr lang="en-US" dirty="0"/>
              <a:t>, ITC is availed only at </a:t>
            </a:r>
            <a:r>
              <a:rPr lang="en-US" i="1" dirty="0">
                <a:solidFill>
                  <a:srgbClr val="FF0000"/>
                </a:solidFill>
              </a:rPr>
              <a:t>the time of receipt of the last lot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rgbClr val="FF0000"/>
                </a:solidFill>
              </a:rPr>
              <a:t>invoice value </a:t>
            </a:r>
            <a:r>
              <a:rPr lang="en-US" dirty="0"/>
              <a:t>including the tax </a:t>
            </a:r>
            <a:r>
              <a:rPr lang="en-US" i="1" dirty="0">
                <a:solidFill>
                  <a:srgbClr val="FF0000"/>
                </a:solidFill>
              </a:rPr>
              <a:t>has been paid to the supplier within 180 days </a:t>
            </a:r>
            <a:r>
              <a:rPr lang="en-US" dirty="0"/>
              <a:t>of the date of invoice.</a:t>
            </a:r>
          </a:p>
        </p:txBody>
      </p:sp>
    </p:spTree>
    <p:extLst>
      <p:ext uri="{BB962C8B-B14F-4D97-AF65-F5344CB8AC3E}">
        <p14:creationId xmlns:p14="http://schemas.microsoft.com/office/powerpoint/2010/main" val="41926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BB9C2-DF86-4391-84A0-C22AA837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Itc</a:t>
            </a:r>
            <a:r>
              <a:rPr lang="en-US" dirty="0"/>
              <a:t> not allowed if depreciation is claimed on </a:t>
            </a:r>
            <a:r>
              <a:rPr lang="en-US" dirty="0" err="1"/>
              <a:t>gst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3B5F3-1EFD-421D-9390-DADC0185D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registered person has claimed depreciation on the tax component of the cost of capital goods and plant and plant and machinery , ITC on the said component shall not be allowed. i.e. in respect of the tax paid on such items , dual benefit cannot be claimed both under Income Tax Act , 1961 and the GST laws.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733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BB9C2-DF86-4391-84A0-C22AA837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limit for claiming </a:t>
            </a:r>
            <a:r>
              <a:rPr lang="en-US" dirty="0" err="1"/>
              <a:t>itc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3B5F3-1EFD-421D-9390-DADC0185D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due date of filing of the return for the month of September of the succeeding financial year or</a:t>
            </a:r>
          </a:p>
          <a:p>
            <a:r>
              <a:rPr lang="en-US" dirty="0"/>
              <a:t>The date of filing of the relevant annual return </a:t>
            </a:r>
          </a:p>
          <a:p>
            <a:pPr marL="0" indent="0">
              <a:buNone/>
            </a:pPr>
            <a:r>
              <a:rPr lang="en-US" dirty="0"/>
              <a:t>Whichever is earlier.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716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B21BE7-E0E7-477A-982B-F1D2CCD6D6EB}"/>
              </a:ext>
            </a:extLst>
          </p:cNvPr>
          <p:cNvSpPr/>
          <p:nvPr/>
        </p:nvSpPr>
        <p:spPr>
          <a:xfrm>
            <a:off x="3002901" y="256590"/>
            <a:ext cx="5253135" cy="5038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Utilization of Input Tax Credit</a:t>
            </a: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01C0EC-C2B1-4FDB-A10E-8454CB35E880}"/>
              </a:ext>
            </a:extLst>
          </p:cNvPr>
          <p:cNvSpPr/>
          <p:nvPr/>
        </p:nvSpPr>
        <p:spPr>
          <a:xfrm>
            <a:off x="255037" y="1057469"/>
            <a:ext cx="2030963" cy="503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IGST Input </a:t>
            </a:r>
            <a:endParaRPr lang="en-IN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DEF913A8-F123-4264-BEC1-F5731FF4F692}"/>
              </a:ext>
            </a:extLst>
          </p:cNvPr>
          <p:cNvSpPr/>
          <p:nvPr/>
        </p:nvSpPr>
        <p:spPr>
          <a:xfrm>
            <a:off x="1007706" y="1651518"/>
            <a:ext cx="289249" cy="578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49306-3DCA-4D91-8921-3D385638AAE1}"/>
              </a:ext>
            </a:extLst>
          </p:cNvPr>
          <p:cNvSpPr/>
          <p:nvPr/>
        </p:nvSpPr>
        <p:spPr>
          <a:xfrm>
            <a:off x="255036" y="2320212"/>
            <a:ext cx="2030963" cy="503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IGST Liability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8091F5-7801-485D-B6EC-C941D2038859}"/>
              </a:ext>
            </a:extLst>
          </p:cNvPr>
          <p:cNvSpPr/>
          <p:nvPr/>
        </p:nvSpPr>
        <p:spPr>
          <a:xfrm>
            <a:off x="255035" y="2914261"/>
            <a:ext cx="2030963" cy="503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CGST Liability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296EFA-9C4B-4F7D-8B36-06714B73396D}"/>
              </a:ext>
            </a:extLst>
          </p:cNvPr>
          <p:cNvSpPr/>
          <p:nvPr/>
        </p:nvSpPr>
        <p:spPr>
          <a:xfrm>
            <a:off x="255035" y="3508310"/>
            <a:ext cx="2030963" cy="503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SGST Liability</a:t>
            </a:r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D2AFAF-2C3D-4AB3-94E4-FCB3DA370BE1}"/>
              </a:ext>
            </a:extLst>
          </p:cNvPr>
          <p:cNvSpPr/>
          <p:nvPr/>
        </p:nvSpPr>
        <p:spPr>
          <a:xfrm>
            <a:off x="4858139" y="992930"/>
            <a:ext cx="2030963" cy="503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CGST Input </a:t>
            </a:r>
            <a:endParaRPr lang="en-IN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69217853-3CC7-4267-A7BA-C40805E80B68}"/>
              </a:ext>
            </a:extLst>
          </p:cNvPr>
          <p:cNvSpPr/>
          <p:nvPr/>
        </p:nvSpPr>
        <p:spPr>
          <a:xfrm>
            <a:off x="5728995" y="1611084"/>
            <a:ext cx="289249" cy="578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9097DD-3424-4AF9-BABB-F2B7ED83DF25}"/>
              </a:ext>
            </a:extLst>
          </p:cNvPr>
          <p:cNvSpPr/>
          <p:nvPr/>
        </p:nvSpPr>
        <p:spPr>
          <a:xfrm>
            <a:off x="4858139" y="2245565"/>
            <a:ext cx="2030963" cy="503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CGST Liability</a:t>
            </a: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FC17E1-17DC-49E3-921E-98281EB51EA9}"/>
              </a:ext>
            </a:extLst>
          </p:cNvPr>
          <p:cNvSpPr/>
          <p:nvPr/>
        </p:nvSpPr>
        <p:spPr>
          <a:xfrm>
            <a:off x="4858139" y="2914261"/>
            <a:ext cx="2030963" cy="503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IGST Liability</a:t>
            </a:r>
            <a:endParaRPr lang="en-IN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C78880-72FE-4A00-AAEB-59BE286AA8E0}"/>
              </a:ext>
            </a:extLst>
          </p:cNvPr>
          <p:cNvSpPr/>
          <p:nvPr/>
        </p:nvSpPr>
        <p:spPr>
          <a:xfrm>
            <a:off x="9175102" y="973494"/>
            <a:ext cx="2030963" cy="503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SGST Input </a:t>
            </a:r>
            <a:endParaRPr lang="en-IN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467720A8-BC45-4800-9DC1-E28A98CE91D6}"/>
              </a:ext>
            </a:extLst>
          </p:cNvPr>
          <p:cNvSpPr/>
          <p:nvPr/>
        </p:nvSpPr>
        <p:spPr>
          <a:xfrm>
            <a:off x="10161035" y="1561322"/>
            <a:ext cx="289249" cy="578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A8E7EE-DE81-42EC-823C-AEBA06A1897A}"/>
              </a:ext>
            </a:extLst>
          </p:cNvPr>
          <p:cNvSpPr/>
          <p:nvPr/>
        </p:nvSpPr>
        <p:spPr>
          <a:xfrm>
            <a:off x="9434802" y="2223795"/>
            <a:ext cx="2030963" cy="503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SGST Liability</a:t>
            </a:r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7D8AB7-ED31-4F96-A4F8-D962FD3E8D52}"/>
              </a:ext>
            </a:extLst>
          </p:cNvPr>
          <p:cNvSpPr/>
          <p:nvPr/>
        </p:nvSpPr>
        <p:spPr>
          <a:xfrm>
            <a:off x="9506343" y="2883159"/>
            <a:ext cx="2030963" cy="503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IGST Liability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641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323</TotalTime>
  <Words>336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Input tax credit</vt:lpstr>
      <vt:lpstr>Input tax credit</vt:lpstr>
      <vt:lpstr>Who can take input tax credit?  </vt:lpstr>
      <vt:lpstr>Which inputs are eligible for ITC?  </vt:lpstr>
      <vt:lpstr>Conditions for taking input tax credit  </vt:lpstr>
      <vt:lpstr>Conditions for taking input tax credit  </vt:lpstr>
      <vt:lpstr>Itc not allowed if depreciation is claimed on gst</vt:lpstr>
      <vt:lpstr>Time limit for claiming itc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tax credit</dc:title>
  <dc:creator>Vaishali Lund</dc:creator>
  <cp:lastModifiedBy>Vaishali Lund</cp:lastModifiedBy>
  <cp:revision>16</cp:revision>
  <dcterms:created xsi:type="dcterms:W3CDTF">2021-03-04T02:21:47Z</dcterms:created>
  <dcterms:modified xsi:type="dcterms:W3CDTF">2021-10-08T17:14:44Z</dcterms:modified>
</cp:coreProperties>
</file>